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8" r:id="rId4"/>
    <p:sldId id="1142" r:id="rId5"/>
    <p:sldId id="1143" r:id="rId6"/>
    <p:sldId id="1144" r:id="rId7"/>
    <p:sldId id="1145" r:id="rId8"/>
    <p:sldId id="1146" r:id="rId9"/>
    <p:sldId id="1147"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础训练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  B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阅读理解</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576248"/>
          </a:xfrm>
        </p:spPr>
        <p:txBody>
          <a:bodyPr/>
          <a:lstStyle/>
          <a:p>
            <a:pPr algn="r" hangingPunct="0">
              <a:spcAft>
                <a:spcPts val="0"/>
              </a:spcAft>
            </a:pP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主要介绍了即使不成为职业运动员</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参与体育运动仍然有很多好处</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95985" y="836712"/>
            <a:ext cx="10598441" cy="1345379"/>
          </a:xfrm>
          <a:prstGeom prst="rect">
            <a:avLst/>
          </a:prstGeom>
        </p:spPr>
      </p:pic>
      <p:pic>
        <p:nvPicPr>
          <p:cNvPr id="4" name="语篇导航-DA.eps" descr="id:2147487178;FounderCES"/>
          <p:cNvPicPr/>
          <p:nvPr/>
        </p:nvPicPr>
        <p:blipFill>
          <a:blip r:embed="rId3"/>
          <a:stretch>
            <a:fillRect/>
          </a:stretch>
        </p:blipFill>
        <p:spPr>
          <a:xfrm>
            <a:off x="478582" y="2488048"/>
            <a:ext cx="1520190" cy="37147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054646" y="1700808"/>
            <a:ext cx="6283208" cy="3449324"/>
          </a:xfrm>
          <a:prstGeom prst="rect">
            <a:avLst/>
          </a:prstGeom>
        </p:spPr>
      </p:pic>
    </p:spTree>
    <p:extLst>
      <p:ext uri="{BB962C8B-B14F-4D97-AF65-F5344CB8AC3E}">
        <p14:creationId xmlns:p14="http://schemas.microsoft.com/office/powerpoint/2010/main" val="3476801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lot of people play sports, but very few people become sports professionals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sports aren’t going to be your future, then why should you play them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should you train every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should you work hard and feel sore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酸痛的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next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Wouldn’t it be better to forget sports and only pay attention to your lessons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 there are a lot of reasons to play sports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mtClean="0">
                <a:solidFill>
                  <a:srgbClr val="000000"/>
                </a:solidFill>
                <a:ea typeface="宋体" panose="02010600030101010101" pitchFamily="2" charset="-122"/>
                <a:cs typeface="宋体" panose="02010600030101010101" pitchFamily="2" charset="-122"/>
              </a:rPr>
              <a:t>        </a:t>
            </a:r>
            <a:r>
              <a:rPr lang="zh-CN" altLang="zh-CN" smtClean="0">
                <a:solidFill>
                  <a:srgbClr val="000000"/>
                </a:solidFill>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rPr>
              <a:t>First of all, sports are a great way to exercise</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Exercising keeps you healthy and strong</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It also helps you stay in a good condition</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When you exercise, your body makes endorphins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安多芬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which give you more energy and make you feel happier</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322163"/>
          </a:xfrm>
        </p:spPr>
        <p:txBody>
          <a:bodyPr/>
          <a:lstStyle/>
          <a:p>
            <a:pPr indent="609600" hangingPunct="0">
              <a:lnSpc>
                <a:spcPct val="130000"/>
              </a:lnSpc>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sports teach young people how to communicate and work as a team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teach young people to respect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coaches, teammates and players from the other team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reports say that sports help young people stay out of trouble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 young person plays sports, he or she may have fewer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because sports teach people about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teach people that if they work hard, they might succeed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good way of sports is that they make people leave their houses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days, a lot of people spend too much time watching television and playing video games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 play sports, you go outside and exercise in the sun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take in fresh air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of these things are important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Maybe you’re not going to become a sports professional, but that doesn’t matter, sports will help you become a better and happier person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1, the writer leads into the topic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导入话题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telling stories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listing numbers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examples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asking questions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70872" y="892212"/>
            <a:ext cx="4048013" cy="399914"/>
          </a:xfrm>
          <a:prstGeom prst="rect">
            <a:avLst/>
          </a:prstGeom>
        </p:spPr>
      </p:pic>
      <p:sp>
        <p:nvSpPr>
          <p:cNvPr id="4" name="矩形 3"/>
          <p:cNvSpPr/>
          <p:nvPr/>
        </p:nvSpPr>
        <p:spPr>
          <a:xfrm>
            <a:off x="838622" y="868915"/>
            <a:ext cx="407484" cy="461665"/>
          </a:xfrm>
          <a:prstGeom prst="rect">
            <a:avLst/>
          </a:prstGeom>
        </p:spPr>
        <p:txBody>
          <a:bodyPr wrap="none">
            <a:spAutoFit/>
          </a:bodyPr>
          <a:lstStyle/>
          <a:p>
            <a:r>
              <a:rPr lang="en-US" altLang="zh-CN" sz="2400" dirty="0"/>
              <a:t>D</a:t>
            </a:r>
            <a:endParaRPr lang="zh-CN" altLang="en-US" dirty="0"/>
          </a:p>
        </p:txBody>
      </p:sp>
      <p:sp>
        <p:nvSpPr>
          <p:cNvPr id="5" name="内容占位符 1"/>
          <p:cNvSpPr txBox="1">
            <a:spLocks/>
          </p:cNvSpPr>
          <p:nvPr/>
        </p:nvSpPr>
        <p:spPr bwMode="auto">
          <a:xfrm>
            <a:off x="360854" y="2963083"/>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推理判断题。根据第一段中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sports aren’t going to be your future, then why should you play 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 should you train every day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 should you work hard and feel sore the next day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Wouldn’t it be better to forget sports and only pay attention to your lessons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如果运动不是你的未来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那你为什么要玩呢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你为什么要每天训练</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为什么要努力运动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第二天感到疼痛</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忘记运动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专心学习不是更好吗</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第一段是通过问问题的方式导入话题的。故选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067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168255" y="889959"/>
            <a:ext cx="3590357" cy="412755"/>
          </a:xfrm>
          <a:prstGeom prst="rect">
            <a:avLst/>
          </a:prstGeom>
        </p:spPr>
      </p:pic>
      <p:sp>
        <p:nvSpPr>
          <p:cNvPr id="4" name="矩形 3"/>
          <p:cNvSpPr/>
          <p:nvPr/>
        </p:nvSpPr>
        <p:spPr>
          <a:xfrm>
            <a:off x="909209" y="872707"/>
            <a:ext cx="389850" cy="461665"/>
          </a:xfrm>
          <a:prstGeom prst="rect">
            <a:avLst/>
          </a:prstGeom>
        </p:spPr>
        <p:txBody>
          <a:bodyPr wrap="none">
            <a:spAutoFit/>
          </a:bodyPr>
          <a:lstStyle/>
          <a:p>
            <a:r>
              <a:rPr lang="en-US" altLang="zh-CN" sz="2400" dirty="0"/>
              <a:t>B</a:t>
            </a:r>
            <a:endParaRPr lang="zh-CN" altLang="en-US" dirty="0"/>
          </a:p>
        </p:txBody>
      </p:sp>
      <p:sp>
        <p:nvSpPr>
          <p:cNvPr id="5" name="内容占位符 2"/>
          <p:cNvSpPr txBox="1">
            <a:spLocks/>
          </p:cNvSpPr>
          <p:nvPr/>
        </p:nvSpPr>
        <p:spPr bwMode="auto">
          <a:xfrm>
            <a:off x="334566" y="299288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代词指代题。根据第三段中</a:t>
            </a:r>
            <a:r>
              <a:rPr lang="en-US" altLang="zh-CN" b="1" smtClean="0">
                <a:solidFill>
                  <a:srgbClr val="FF0000"/>
                </a:solidFill>
                <a:latin typeface="Times New Roman" panose="02020603050405020304" pitchFamily="18" charset="0"/>
                <a:ea typeface="宋体" panose="02010600030101010101" pitchFamily="2" charset="-122"/>
              </a:rPr>
              <a:t>“This is because sports teach people about rules. They also teach people that if they work hard, they might succeed.”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这是因为运动教会人们规则。它们还教导人们</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如果他们努力工作</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他们可能会成功。</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画线单词</a:t>
            </a:r>
            <a:r>
              <a:rPr lang="en-US" altLang="zh-CN" b="1" smtClean="0">
                <a:solidFill>
                  <a:srgbClr val="FF0000"/>
                </a:solidFill>
                <a:latin typeface="Times New Roman" panose="02020603050405020304" pitchFamily="18" charset="0"/>
                <a:ea typeface="宋体" panose="02010600030101010101" pitchFamily="2" charset="-122"/>
              </a:rPr>
              <a:t>They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因此选</a:t>
            </a:r>
            <a:r>
              <a:rPr lang="en-US" altLang="zh-CN" b="1" smtClean="0">
                <a:solidFill>
                  <a:srgbClr val="FF0000"/>
                </a:solidFill>
                <a:latin typeface="Times New Roman" panose="02020603050405020304" pitchFamily="18" charset="0"/>
                <a:ea typeface="宋体" panose="02010600030101010101" pitchFamily="2" charset="-122"/>
              </a:rPr>
              <a:t>Sports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83578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67241"/>
          </a:xfrm>
        </p:spPr>
        <p:txBody>
          <a:bodyPr/>
          <a:lstStyle/>
          <a:p>
            <a:pPr hangingPunct="0">
              <a:spcAft>
                <a:spcPts val="0"/>
              </a:spcAft>
              <a:tabLst>
                <a:tab pos="5130800"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Paragraph 4, what things are important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13080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Watching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television</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Taking</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fresh air</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video games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Respecting</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teammates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38622" y="836712"/>
            <a:ext cx="372218" cy="430887"/>
          </a:xfrm>
          <a:prstGeom prst="rect">
            <a:avLst/>
          </a:prstGeom>
        </p:spPr>
        <p:txBody>
          <a:bodyPr wrap="none">
            <a:spAutoFit/>
          </a:bodyPr>
          <a:lstStyle/>
          <a:p>
            <a:r>
              <a:rPr lang="en-US" altLang="zh-CN" sz="2200" dirty="0"/>
              <a:t>B</a:t>
            </a:r>
            <a:endParaRPr lang="zh-CN" altLang="en-US" sz="2200" dirty="0"/>
          </a:p>
        </p:txBody>
      </p:sp>
      <p:sp>
        <p:nvSpPr>
          <p:cNvPr id="4" name="内容占位符 3"/>
          <p:cNvSpPr txBox="1">
            <a:spLocks/>
          </p:cNvSpPr>
          <p:nvPr/>
        </p:nvSpPr>
        <p:spPr bwMode="auto">
          <a:xfrm>
            <a:off x="360854" y="3234247"/>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“Another good way of sports is that they make people leave their houses. These days, a lot of people spend too much time watching television and playing video games. When you play sports, you go outside and exercise in the sun. You take in fresh air. All of these things are important.”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另一种好的体育方式是让人们离开家。如今</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很多人花太多时间看电视和玩电子游戏。当你进行体育活动时</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你会到户外</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在阳光下进行锻炼。你呼吸新鲜空气。所有这些都很重要。</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）并结合选项可知</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吸入新鲜空气是重要的。故选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0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the structure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solidFill>
                <a:srgbClr val="000000"/>
              </a:solidFill>
              <a:latin typeface="Times New Roman" panose="02020603050405020304" pitchFamily="18" charset="0"/>
              <a:ea typeface="宋体" panose="02010600030101010101" pitchFamily="2" charset="-122"/>
            </a:endParaRPr>
          </a:p>
          <a:p>
            <a:pPr>
              <a:tabLst>
                <a:tab pos="3494088" algn="l"/>
                <a:tab pos="6542088" algn="l"/>
              </a:tabLst>
            </a:pPr>
            <a:r>
              <a:rPr lang="en-US" altLang="zh-CN" smtClean="0">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	</a:t>
            </a:r>
            <a:r>
              <a:rPr lang="en-US" altLang="zh-CN" smtClean="0">
                <a:solidFill>
                  <a:srgbClr val="000000"/>
                </a:solidFill>
                <a:latin typeface="Times New Roman" panose="02020603050405020304" pitchFamily="18" charset="0"/>
                <a:ea typeface="宋体" panose="02010600030101010101" pitchFamily="2" charset="-122"/>
              </a:rPr>
              <a:t>                      D</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2"/>
          <a:stretch>
            <a:fillRect/>
          </a:stretch>
        </p:blipFill>
        <p:spPr>
          <a:xfrm>
            <a:off x="1990750" y="873551"/>
            <a:ext cx="4457703" cy="430129"/>
          </a:xfrm>
          <a:prstGeom prst="rect">
            <a:avLst/>
          </a:prstGeom>
        </p:spPr>
      </p:pic>
      <p:pic>
        <p:nvPicPr>
          <p:cNvPr id="4" name="ef16.jpg" descr="id:2147502012;FounderCES"/>
          <p:cNvPicPr/>
          <p:nvPr/>
        </p:nvPicPr>
        <p:blipFill>
          <a:blip r:embed="rId3"/>
          <a:stretch>
            <a:fillRect/>
          </a:stretch>
        </p:blipFill>
        <p:spPr>
          <a:xfrm>
            <a:off x="1126654" y="1939581"/>
            <a:ext cx="1528445" cy="1613535"/>
          </a:xfrm>
          <a:prstGeom prst="rect">
            <a:avLst/>
          </a:prstGeom>
        </p:spPr>
      </p:pic>
      <p:pic>
        <p:nvPicPr>
          <p:cNvPr id="5" name="ef17.jpg" descr="id:2147502019;FounderCES"/>
          <p:cNvPicPr/>
          <p:nvPr/>
        </p:nvPicPr>
        <p:blipFill>
          <a:blip r:embed="rId4"/>
          <a:stretch>
            <a:fillRect/>
          </a:stretch>
        </p:blipFill>
        <p:spPr>
          <a:xfrm>
            <a:off x="4367014" y="1966251"/>
            <a:ext cx="1487170" cy="1586865"/>
          </a:xfrm>
          <a:prstGeom prst="rect">
            <a:avLst/>
          </a:prstGeom>
        </p:spPr>
      </p:pic>
      <p:pic>
        <p:nvPicPr>
          <p:cNvPr id="6" name="ef18.jpg" descr="id:2147502026;FounderCES"/>
          <p:cNvPicPr/>
          <p:nvPr/>
        </p:nvPicPr>
        <p:blipFill>
          <a:blip r:embed="rId5"/>
          <a:stretch>
            <a:fillRect/>
          </a:stretch>
        </p:blipFill>
        <p:spPr>
          <a:xfrm>
            <a:off x="7575141" y="1625891"/>
            <a:ext cx="1391920" cy="1927225"/>
          </a:xfrm>
          <a:prstGeom prst="rect">
            <a:avLst/>
          </a:prstGeom>
        </p:spPr>
      </p:pic>
      <p:pic>
        <p:nvPicPr>
          <p:cNvPr id="7" name="ef19.jpg" descr="id:2147502033;FounderCES"/>
          <p:cNvPicPr/>
          <p:nvPr/>
        </p:nvPicPr>
        <p:blipFill>
          <a:blip r:embed="rId6"/>
          <a:stretch>
            <a:fillRect/>
          </a:stretch>
        </p:blipFill>
        <p:spPr>
          <a:xfrm>
            <a:off x="10073973" y="1794166"/>
            <a:ext cx="1228090" cy="1758950"/>
          </a:xfrm>
          <a:prstGeom prst="rect">
            <a:avLst/>
          </a:prstGeom>
        </p:spPr>
      </p:pic>
      <p:sp>
        <p:nvSpPr>
          <p:cNvPr id="8" name="矩形 7"/>
          <p:cNvSpPr/>
          <p:nvPr/>
        </p:nvSpPr>
        <p:spPr>
          <a:xfrm>
            <a:off x="838622" y="842015"/>
            <a:ext cx="407484" cy="461665"/>
          </a:xfrm>
          <a:prstGeom prst="rect">
            <a:avLst/>
          </a:prstGeom>
        </p:spPr>
        <p:txBody>
          <a:bodyPr wrap="none">
            <a:spAutoFit/>
          </a:bodyPr>
          <a:lstStyle/>
          <a:p>
            <a:r>
              <a:rPr lang="en-US" altLang="zh-CN" sz="2400" dirty="0"/>
              <a:t>A</a:t>
            </a:r>
            <a:endParaRPr lang="zh-CN" altLang="en-US" dirty="0"/>
          </a:p>
        </p:txBody>
      </p:sp>
      <p:sp>
        <p:nvSpPr>
          <p:cNvPr id="9" name="内容占位符 5"/>
          <p:cNvSpPr txBox="1">
            <a:spLocks/>
          </p:cNvSpPr>
          <p:nvPr/>
        </p:nvSpPr>
        <p:spPr bwMode="auto">
          <a:xfrm>
            <a:off x="360854" y="363903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第一段通过问问题的方式导入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做运动的一些原因</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这一话题；第二、三、四段分别讲了运动是锻炼的一种方式、教会年轻人如何沟通、团队合作以及让人们离开家去感受外面世界；最后一段总结运动能帮你成为一个更好更快乐的人。文章结构是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6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432</TotalTime>
  <Words>904</Words>
  <Application>Microsoft Office PowerPoint</Application>
  <PresentationFormat>自定义</PresentationFormat>
  <Paragraphs>30</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440</cp:revision>
  <dcterms:created xsi:type="dcterms:W3CDTF">2020-11-06T05:24:00Z</dcterms:created>
  <dcterms:modified xsi:type="dcterms:W3CDTF">2025-09-17T11:48:32Z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